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9" r:id="rId3"/>
    <p:sldId id="281" r:id="rId4"/>
    <p:sldId id="280" r:id="rId5"/>
    <p:sldId id="269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78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Arial" charset="0"/>
              </a:rPr>
              <a:t>Предложения по совершенствованию законодательства </a:t>
            </a:r>
            <a:br>
              <a:rPr lang="ru-RU" altLang="ru-RU" sz="2800" b="1" dirty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2800" b="1" dirty="0">
                <a:solidFill>
                  <a:srgbClr val="008080"/>
                </a:solidFill>
                <a:latin typeface="Arial" charset="0"/>
              </a:rPr>
              <a:t>в сфере </a:t>
            </a:r>
            <a:r>
              <a:rPr lang="ru-RU" altLang="ru-RU" sz="2800" b="1" dirty="0" err="1">
                <a:solidFill>
                  <a:srgbClr val="008080"/>
                </a:solidFill>
                <a:latin typeface="Arial" charset="0"/>
              </a:rPr>
              <a:t>госзакупок</a:t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Москва, 2019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9621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Предложения по упрощению системы госзаказа</a:t>
            </a:r>
          </a:p>
        </p:txBody>
      </p:sp>
      <p:sp>
        <p:nvSpPr>
          <p:cNvPr id="10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155573" y="694827"/>
            <a:ext cx="11880854" cy="529045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Сокращение способов закупок и исключение «цикличности» закупки</a:t>
            </a:r>
          </a:p>
        </p:txBody>
      </p:sp>
      <p:sp>
        <p:nvSpPr>
          <p:cNvPr id="11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155573" y="4005812"/>
            <a:ext cx="5680072" cy="2268646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Установление только «согласия» от участника закупки на все работы (услуги), а для товаров – ограниченный перечень характеристик (не более 5)</a:t>
            </a: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155573" y="1692446"/>
            <a:ext cx="4987927" cy="1844792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800" b="1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800" b="1" dirty="0">
                <a:solidFill>
                  <a:schemeClr val="tx1"/>
                </a:solidFill>
              </a:rPr>
              <a:t> на торгах</a:t>
            </a:r>
          </a:p>
        </p:txBody>
      </p:sp>
      <p:sp>
        <p:nvSpPr>
          <p:cNvPr id="15" name="Скругленный прямоугольник 17">
            <a:extLst>
              <a:ext uri="{FF2B5EF4-FFF2-40B4-BE49-F238E27FC236}">
                <a16:creationId xmlns:a16="http://schemas.microsoft.com/office/drawing/2014/main" id="{1FFDFD7F-D47B-43BC-973E-50B52E6AD0EE}"/>
              </a:ext>
            </a:extLst>
          </p:cNvPr>
          <p:cNvSpPr/>
          <p:nvPr/>
        </p:nvSpPr>
        <p:spPr>
          <a:xfrm>
            <a:off x="6546272" y="4398148"/>
            <a:ext cx="5490154" cy="1483972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Проведение аукциона через 2 часа после окончания подачи заявок 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id="{CB648E36-153B-4DB6-B0B8-EA42C20CE890}"/>
              </a:ext>
            </a:extLst>
          </p:cNvPr>
          <p:cNvSpPr/>
          <p:nvPr/>
        </p:nvSpPr>
        <p:spPr>
          <a:xfrm>
            <a:off x="5703989" y="1512542"/>
            <a:ext cx="6332437" cy="1100869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000000"/>
                </a:solidFill>
              </a:rPr>
              <a:t>Повышение качества исполнения контракта,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000000"/>
                </a:solidFill>
              </a:rPr>
              <a:t>исключение «фирм-однодневок» на госзаказе</a:t>
            </a:r>
          </a:p>
        </p:txBody>
      </p:sp>
      <p:sp>
        <p:nvSpPr>
          <p:cNvPr id="21" name="Стрелка вправо 3">
            <a:extLst>
              <a:ext uri="{FF2B5EF4-FFF2-40B4-BE49-F238E27FC236}">
                <a16:creationId xmlns:a16="http://schemas.microsoft.com/office/drawing/2014/main" id="{3194135D-70E4-481A-A69F-55B8AF457B59}"/>
              </a:ext>
            </a:extLst>
          </p:cNvPr>
          <p:cNvSpPr/>
          <p:nvPr/>
        </p:nvSpPr>
        <p:spPr>
          <a:xfrm>
            <a:off x="5198026" y="2808346"/>
            <a:ext cx="406128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3">
            <a:extLst>
              <a:ext uri="{FF2B5EF4-FFF2-40B4-BE49-F238E27FC236}">
                <a16:creationId xmlns:a16="http://schemas.microsoft.com/office/drawing/2014/main" id="{51CF9F8E-BB0B-4AFF-8B84-CF8E6CA3E198}"/>
              </a:ext>
            </a:extLst>
          </p:cNvPr>
          <p:cNvSpPr/>
          <p:nvPr/>
        </p:nvSpPr>
        <p:spPr>
          <a:xfrm>
            <a:off x="5939694" y="4865198"/>
            <a:ext cx="502528" cy="549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id="{45F081B8-74FF-4313-92F6-E019C479A52B}"/>
              </a:ext>
            </a:extLst>
          </p:cNvPr>
          <p:cNvSpPr/>
          <p:nvPr/>
        </p:nvSpPr>
        <p:spPr>
          <a:xfrm>
            <a:off x="5703989" y="2766673"/>
            <a:ext cx="6332437" cy="1085877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id="{DAF277E8-DAED-4160-A9C1-7ACB856A37E5}"/>
              </a:ext>
            </a:extLst>
          </p:cNvPr>
          <p:cNvSpPr/>
          <p:nvPr/>
        </p:nvSpPr>
        <p:spPr>
          <a:xfrm>
            <a:off x="5198026" y="1807188"/>
            <a:ext cx="406128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4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2"/>
            <a:ext cx="12192000" cy="768697"/>
          </a:xfrm>
          <a:prstGeom prst="rect">
            <a:avLst/>
          </a:prstGeom>
        </p:spPr>
      </p:pic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55575" y="960112"/>
            <a:ext cx="2428687" cy="2148847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При малых закупках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(до 300 </a:t>
            </a:r>
            <a:r>
              <a:rPr lang="ru-RU" sz="2000" b="1" dirty="0" err="1">
                <a:solidFill>
                  <a:schemeClr val="tx1"/>
                </a:solidFill>
              </a:rPr>
              <a:t>т.р</a:t>
            </a:r>
            <a:r>
              <a:rPr lang="ru-RU" sz="2000" b="1" dirty="0">
                <a:solidFill>
                  <a:schemeClr val="tx1"/>
                </a:solidFill>
              </a:rPr>
              <a:t>.) –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закупка по торговой марке</a:t>
            </a: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146982" y="3241313"/>
            <a:ext cx="2437278" cy="2329559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При закупках от 300 </a:t>
            </a:r>
            <a:r>
              <a:rPr lang="ru-RU" sz="2000" b="1" dirty="0" err="1">
                <a:solidFill>
                  <a:schemeClr val="tx1"/>
                </a:solidFill>
              </a:rPr>
              <a:t>т.р</a:t>
            </a:r>
            <a:r>
              <a:rPr lang="ru-RU" sz="2000" b="1" dirty="0">
                <a:solidFill>
                  <a:schemeClr val="tx1"/>
                </a:solidFill>
              </a:rPr>
              <a:t>. до 3 млн. руб. – закупка по группе товаров из каталога Минфина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592853" y="1876143"/>
            <a:ext cx="536729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592853" y="3777164"/>
            <a:ext cx="522043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167549" y="1083692"/>
            <a:ext cx="3813343" cy="1867760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Закупка конкретного товара или проведение короткой котировочной сессии (до 6 часов) 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167549" y="3567271"/>
            <a:ext cx="3783969" cy="1318238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Всегда проведение короткой котировочной сессии (до 6 часов) по нейтральной спецификации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7404965" y="1061328"/>
            <a:ext cx="4537652" cy="982254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Возможность обжалования в течение 3-х часов</a:t>
            </a: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336153" y="5220878"/>
            <a:ext cx="7574302" cy="1264092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Информация о предлагаемых товарах со всех электронных магазинов поступает в единый буфер и отражается в любом электронном магазине в одинаковом объеме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7404965" y="3651124"/>
            <a:ext cx="4537652" cy="965257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Подключение электронных магазинов к системе «Независимый регистратор»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118745" y="-40042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Введение электронных магазинов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404965" y="2281229"/>
            <a:ext cx="4537652" cy="1132596"/>
          </a:xfrm>
          <a:prstGeom prst="round2DiagRect">
            <a:avLst>
              <a:gd name="adj1" fmla="val 16667"/>
              <a:gd name="adj2" fmla="val 32042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Рассмотрение жалоб в ФАС России  в режиме онлайн в течение 6 часов</a:t>
            </a:r>
          </a:p>
        </p:txBody>
      </p:sp>
    </p:spTree>
    <p:extLst>
      <p:ext uri="{BB962C8B-B14F-4D97-AF65-F5344CB8AC3E}">
        <p14:creationId xmlns:p14="http://schemas.microsoft.com/office/powerpoint/2010/main" val="64324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2" y="-65112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Повышение экономической мотивации поставщиков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торги</a:t>
            </a:r>
            <a:r>
              <a:rPr lang="en-US" sz="2200" b="1" dirty="0"/>
              <a:t>;</a:t>
            </a:r>
            <a:endParaRPr lang="ru-RU" sz="2200" b="1" dirty="0"/>
          </a:p>
          <a:p>
            <a:r>
              <a:rPr lang="ru-RU" sz="2200" b="1" dirty="0"/>
              <a:t>- объективной оценки участника на торгах;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81066" y="4855294"/>
            <a:ext cx="3452413" cy="1366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ЕИС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6360" y="4845427"/>
            <a:ext cx="3529062" cy="13763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исполнителем в ЕИС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588303" y="4840732"/>
            <a:ext cx="3073316" cy="1366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Дистанционное рассмотрение жалоб 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6352" y="3829447"/>
            <a:ext cx="12192000" cy="684390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2702" y="3784276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Уход от бумажного взаимодействия участников госзаказа</a:t>
            </a:r>
          </a:p>
        </p:txBody>
      </p:sp>
    </p:spTree>
    <p:extLst>
      <p:ext uri="{BB962C8B-B14F-4D97-AF65-F5344CB8AC3E}">
        <p14:creationId xmlns:p14="http://schemas.microsoft.com/office/powerpoint/2010/main" val="429360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724"/>
            <a:ext cx="12192000" cy="651472"/>
          </a:xfrm>
          <a:prstGeom prst="rect">
            <a:avLst/>
          </a:prstGeom>
        </p:spPr>
      </p:pic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871337" y="3862353"/>
            <a:ext cx="10317833" cy="869925"/>
          </a:xfrm>
          <a:prstGeom prst="round2DiagRect">
            <a:avLst>
              <a:gd name="adj1" fmla="val 10122"/>
              <a:gd name="adj2" fmla="val 124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Предусмотреть право исполнителя обжаловать решение заказчика об одностороннем отказе при включении его в РНП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290945" y="2117984"/>
            <a:ext cx="1563255" cy="760298"/>
          </a:xfrm>
          <a:prstGeom prst="round2DiagRect">
            <a:avLst>
              <a:gd name="adj1" fmla="val 16667"/>
              <a:gd name="adj2" fmla="val 116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Заказчик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1957239" y="2230204"/>
            <a:ext cx="426525" cy="463400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86803" y="1527464"/>
            <a:ext cx="3216588" cy="167293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Принимает решение </a:t>
            </a:r>
            <a:r>
              <a:rPr lang="ru-RU" sz="2200" b="1">
                <a:solidFill>
                  <a:schemeClr val="tx1"/>
                </a:solidFill>
              </a:rPr>
              <a:t>об одностороннем </a:t>
            </a:r>
            <a:r>
              <a:rPr lang="ru-RU" sz="2200" b="1" dirty="0">
                <a:solidFill>
                  <a:schemeClr val="tx1"/>
                </a:solidFill>
              </a:rPr>
              <a:t>расторжении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71619" y="1307078"/>
            <a:ext cx="5620856" cy="210970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Исполнитель теряет контракт и обеспечение по нему (до 30% цены контракта) даже при признании исполнителя добросовестным и</a:t>
            </a:r>
            <a:br>
              <a:rPr lang="ru-RU" sz="2200" b="1" dirty="0"/>
            </a:br>
            <a:r>
              <a:rPr lang="ru-RU" sz="2200" b="1" dirty="0"/>
              <a:t>НЕ включении его в РНП</a:t>
            </a:r>
          </a:p>
        </p:txBody>
      </p:sp>
      <p:sp>
        <p:nvSpPr>
          <p:cNvPr id="33" name="Стрелка вправо 32"/>
          <p:cNvSpPr/>
          <p:nvPr/>
        </p:nvSpPr>
        <p:spPr>
          <a:xfrm>
            <a:off x="5784567" y="2034733"/>
            <a:ext cx="491377" cy="463400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D11FD8EF-FE35-4478-AC1F-BE8C57440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-62225"/>
            <a:ext cx="11511338" cy="59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Совершенствование порядка одностороннего расторжения контракта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004B412-2B59-4862-98AE-7BF4F49E4144}"/>
              </a:ext>
            </a:extLst>
          </p:cNvPr>
          <p:cNvSpPr/>
          <p:nvPr/>
        </p:nvSpPr>
        <p:spPr>
          <a:xfrm>
            <a:off x="0" y="794247"/>
            <a:ext cx="7979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 2018 г.  из 8 тыс. случаев одностороннего расторжения – 43% без оснований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871338" y="5054395"/>
            <a:ext cx="10317833" cy="869925"/>
          </a:xfrm>
          <a:prstGeom prst="round2DiagRect">
            <a:avLst>
              <a:gd name="adj1" fmla="val 10122"/>
              <a:gd name="adj2" fmla="val 124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Установить закрытый перечень случаев для одностороннего расторжения контракта (как для заказчика, так и для исполнителя)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09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325</Words>
  <Application>Microsoft Office PowerPoint</Application>
  <PresentationFormat>Широкоэкранный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Иван Иванов</cp:lastModifiedBy>
  <cp:revision>199</cp:revision>
  <cp:lastPrinted>2019-10-21T17:07:24Z</cp:lastPrinted>
  <dcterms:created xsi:type="dcterms:W3CDTF">2019-01-15T11:09:52Z</dcterms:created>
  <dcterms:modified xsi:type="dcterms:W3CDTF">2019-10-28T11:11:55Z</dcterms:modified>
</cp:coreProperties>
</file>